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2AEFE5-898A-4A9D-ACCD-CC2CD2BB9CF9}">
  <a:tblStyle styleId="{212AEFE5-898A-4A9D-ACCD-CC2CD2BB9CF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26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2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b0af9e57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b0af9e57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b06780b9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b06780b9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{212AEFE5-898A-4A9D-ACCD-CC2CD2BB9CF9}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marR="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{212AEFE5-898A-4A9D-ACCD-CC2CD2BB9CF9}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border between two countries; refers to the land past U.S. settlements to the west</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600">
                          <a:latin typeface="Inter"/>
                          <a:ea typeface="Inter"/>
                          <a:cs typeface="Inter"/>
                          <a:sym typeface="Inter"/>
                        </a:rPr>
                        <a:t>“The most significant thing about the American frontier is, that it lies at the hither edge of free land.”</a:t>
                      </a:r>
                      <a:endParaRPr sz="1600">
                        <a:latin typeface="Inter"/>
                        <a:ea typeface="Inter"/>
                        <a:cs typeface="Inter"/>
                        <a:sym typeface="Inter"/>
                      </a:endParaRPr>
                    </a:p>
                    <a:p>
                      <a:pPr indent="-330200" lvl="0" marL="457200" marR="0" rtl="0" algn="l">
                        <a:spcBef>
                          <a:spcPts val="0"/>
                        </a:spcBef>
                        <a:spcAft>
                          <a:spcPts val="0"/>
                        </a:spcAft>
                        <a:buSzPts val="1600"/>
                        <a:buFont typeface="Inter"/>
                        <a:buChar char="-"/>
                      </a:pPr>
                      <a:r>
                        <a:rPr lang="en" sz="1600">
                          <a:latin typeface="Inter"/>
                          <a:ea typeface="Inter"/>
                          <a:cs typeface="Inter"/>
                          <a:sym typeface="Inter"/>
                        </a:rPr>
                        <a:t>Frederick Jackson Turner, </a:t>
                      </a:r>
                      <a:r>
                        <a:rPr i="1" lang="en" sz="1600">
                          <a:latin typeface="Inter"/>
                          <a:ea typeface="Inter"/>
                          <a:cs typeface="Inter"/>
                          <a:sym typeface="Inter"/>
                        </a:rPr>
                        <a:t>The Frontier in American History</a:t>
                      </a:r>
                      <a:r>
                        <a:rPr lang="en" sz="1600">
                          <a:latin typeface="Inter"/>
                          <a:ea typeface="Inter"/>
                          <a:cs typeface="Inter"/>
                          <a:sym typeface="Inter"/>
                        </a:rPr>
                        <a:t>, 1893.</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Frontier</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latin typeface="Inter"/>
                <a:ea typeface="Inter"/>
                <a:cs typeface="Inter"/>
                <a:sym typeface="Inter"/>
              </a:rPr>
              <a:t>What is one argument Turner is making about the frontier? What does that tell you about his perspective?</a:t>
            </a:r>
            <a:endParaRPr b="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76" name="Google Shape;76;p16"/>
          <p:cNvSpPr/>
          <p:nvPr/>
        </p:nvSpPr>
        <p:spPr>
          <a:xfrm>
            <a:off x="4396375" y="141875"/>
            <a:ext cx="4635000" cy="41199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 the frontier is the outer edge of the wave - the meeting point between savagery and civilization.”</a:t>
            </a:r>
            <a:endParaRPr b="1" sz="12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“The frontier is the line of most rapid and effective Americanization. The wilderness masters the colonist. It finds him a European in dress, industries, tools, modes of travel, and thought. It takes him from the </a:t>
            </a:r>
            <a:r>
              <a:rPr b="1" lang="en" sz="1200">
                <a:solidFill>
                  <a:schemeClr val="dk1"/>
                </a:solidFill>
                <a:latin typeface="Inter"/>
                <a:ea typeface="Inter"/>
                <a:cs typeface="Inter"/>
                <a:sym typeface="Inter"/>
              </a:rPr>
              <a:t>railroad</a:t>
            </a:r>
            <a:r>
              <a:rPr b="1" lang="en" sz="1200">
                <a:solidFill>
                  <a:schemeClr val="dk1"/>
                </a:solidFill>
                <a:latin typeface="Inter"/>
                <a:ea typeface="Inter"/>
                <a:cs typeface="Inter"/>
                <a:sym typeface="Inter"/>
              </a:rPr>
              <a:t> car and puts him in the birch canoe. It strips off the garments of civilization and arrays him in the hunting shirt and the moccasin… In short, at the frontier, the environment is at first too strong for the man. He must accept the conditions which it furnishes, or perish…”</a:t>
            </a:r>
            <a:endParaRPr b="1" sz="12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“At first, the frontier was the Atlantic coast.”</a:t>
            </a:r>
            <a:endParaRPr b="1" sz="12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“In the course of the seventeenth century the frontier was advanced up the Atlantic river courses…”</a:t>
            </a:r>
            <a:endParaRPr b="1" sz="12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“In the period of the Revolution the frontier crossed the </a:t>
            </a:r>
            <a:r>
              <a:rPr b="1" lang="en" sz="1200">
                <a:solidFill>
                  <a:schemeClr val="dk1"/>
                </a:solidFill>
                <a:latin typeface="Inter"/>
                <a:ea typeface="Inter"/>
                <a:cs typeface="Inter"/>
                <a:sym typeface="Inter"/>
              </a:rPr>
              <a:t>Alleghenies</a:t>
            </a:r>
            <a:r>
              <a:rPr b="1" lang="en" sz="1200">
                <a:solidFill>
                  <a:schemeClr val="dk1"/>
                </a:solidFill>
                <a:latin typeface="Inter"/>
                <a:ea typeface="Inter"/>
                <a:cs typeface="Inter"/>
                <a:sym typeface="Inter"/>
              </a:rPr>
              <a:t> into Kentucky and Tennessee, and the upper waters of the Ohio were settled.”</a:t>
            </a:r>
            <a:endParaRPr b="1" sz="12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00">
                <a:solidFill>
                  <a:schemeClr val="dk1"/>
                </a:solidFill>
                <a:latin typeface="Inter"/>
                <a:ea typeface="Inter"/>
                <a:cs typeface="Inter"/>
                <a:sym typeface="Inter"/>
              </a:rPr>
              <a:t>“From decade to decade distinct advances of the frontier occurred.”</a:t>
            </a:r>
            <a:endParaRPr b="1" sz="1200">
              <a:solidFill>
                <a:schemeClr val="dk1"/>
              </a:solidFill>
              <a:latin typeface="Inter"/>
              <a:ea typeface="Inter"/>
              <a:cs typeface="Inter"/>
              <a:sym typeface="Inter"/>
            </a:endParaRPr>
          </a:p>
        </p:txBody>
      </p:sp>
      <p:sp>
        <p:nvSpPr>
          <p:cNvPr id="77" name="Google Shape;77;p16"/>
          <p:cNvSpPr txBox="1"/>
          <p:nvPr/>
        </p:nvSpPr>
        <p:spPr>
          <a:xfrm>
            <a:off x="3174750" y="4314488"/>
            <a:ext cx="4731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Frederick Jackson Turner, </a:t>
            </a:r>
            <a:r>
              <a:rPr i="1" lang="en" sz="1000">
                <a:solidFill>
                  <a:schemeClr val="dk1"/>
                </a:solidFill>
                <a:latin typeface="Inter"/>
                <a:ea typeface="Inter"/>
                <a:cs typeface="Inter"/>
                <a:sym typeface="Inter"/>
              </a:rPr>
              <a:t>The Frontier in American History</a:t>
            </a:r>
            <a:r>
              <a:rPr lang="en" sz="1000">
                <a:solidFill>
                  <a:schemeClr val="dk1"/>
                </a:solidFill>
                <a:latin typeface="Inter"/>
                <a:ea typeface="Inter"/>
                <a:cs typeface="Inter"/>
                <a:sym typeface="Inter"/>
              </a:rPr>
              <a:t>, 1893.</a:t>
            </a:r>
            <a:endParaRPr sz="1000"/>
          </a:p>
        </p:txBody>
      </p:sp>
      <p:sp>
        <p:nvSpPr>
          <p:cNvPr id="78" name="Google Shape;78;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